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304" r:id="rId6"/>
    <p:sldId id="262" r:id="rId7"/>
    <p:sldId id="265" r:id="rId8"/>
    <p:sldId id="306" r:id="rId9"/>
    <p:sldId id="305" r:id="rId10"/>
    <p:sldId id="307" r:id="rId11"/>
    <p:sldId id="308" r:id="rId12"/>
    <p:sldId id="309" r:id="rId13"/>
    <p:sldId id="283" r:id="rId14"/>
    <p:sldId id="303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Arkusz1!$A$2:$A$5</c:f>
              <c:strCache>
                <c:ptCount val="4"/>
                <c:pt idx="0">
                  <c:v>matura przedmioty obowiązkowe 20%</c:v>
                </c:pt>
                <c:pt idx="1">
                  <c:v>sukcesy w olimpiadach 20%</c:v>
                </c:pt>
                <c:pt idx="2">
                  <c:v>egzamin zawodowy 30%</c:v>
                </c:pt>
                <c:pt idx="3">
                  <c:v>matura przemioty dodatkowe 30%</c:v>
                </c:pt>
              </c:strCache>
            </c:strRef>
          </c:cat>
          <c:val>
            <c:numRef>
              <c:f>Arkusz1!$B$2:$B$5</c:f>
              <c:numCache>
                <c:formatCode>0%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0.3</c:v>
                </c:pt>
                <c:pt idx="3">
                  <c:v>0.3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.60701095884713763"/>
          <c:y val="3.6191216108792015E-2"/>
          <c:w val="0.38308552891513653"/>
          <c:h val="0.963808783891207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A61C-195E-4EC0-A526-CA40C79472EA}" type="datetimeFigureOut">
              <a:rPr lang="pl-PL" smtClean="0"/>
              <a:t>2017-01-30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63B6-69E3-46E5-83DF-BF4CF1EA9101}" type="slidenum">
              <a:rPr lang="pl-PL" smtClean="0"/>
              <a:t>‹#›</a:t>
            </a:fld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A61C-195E-4EC0-A526-CA40C79472EA}" type="datetimeFigureOut">
              <a:rPr lang="pl-PL" smtClean="0"/>
              <a:t>2017-01-30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63B6-69E3-46E5-83DF-BF4CF1EA910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A61C-195E-4EC0-A526-CA40C79472EA}" type="datetimeFigureOut">
              <a:rPr lang="pl-PL" smtClean="0"/>
              <a:t>2017-01-30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63B6-69E3-46E5-83DF-BF4CF1EA910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A61C-195E-4EC0-A526-CA40C79472EA}" type="datetimeFigureOut">
              <a:rPr lang="pl-PL" smtClean="0"/>
              <a:t>2017-01-30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63B6-69E3-46E5-83DF-BF4CF1EA910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A61C-195E-4EC0-A526-CA40C79472EA}" type="datetimeFigureOut">
              <a:rPr lang="pl-PL" smtClean="0"/>
              <a:t>2017-01-30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63B6-69E3-46E5-83DF-BF4CF1EA9101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A61C-195E-4EC0-A526-CA40C79472EA}" type="datetimeFigureOut">
              <a:rPr lang="pl-PL" smtClean="0"/>
              <a:t>2017-01-30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63B6-69E3-46E5-83DF-BF4CF1EA910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A61C-195E-4EC0-A526-CA40C79472EA}" type="datetimeFigureOut">
              <a:rPr lang="pl-PL" smtClean="0"/>
              <a:t>2017-01-30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63B6-69E3-46E5-83DF-BF4CF1EA9101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A61C-195E-4EC0-A526-CA40C79472EA}" type="datetimeFigureOut">
              <a:rPr lang="pl-PL" smtClean="0"/>
              <a:t>2017-01-30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63B6-69E3-46E5-83DF-BF4CF1EA910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A61C-195E-4EC0-A526-CA40C79472EA}" type="datetimeFigureOut">
              <a:rPr lang="pl-PL" smtClean="0"/>
              <a:t>2017-01-30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63B6-69E3-46E5-83DF-BF4CF1EA910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A61C-195E-4EC0-A526-CA40C79472EA}" type="datetimeFigureOut">
              <a:rPr lang="pl-PL" smtClean="0"/>
              <a:t>2017-01-30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63B6-69E3-46E5-83DF-BF4CF1EA9101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A61C-195E-4EC0-A526-CA40C79472EA}" type="datetimeFigureOut">
              <a:rPr lang="pl-PL" smtClean="0"/>
              <a:t>2017-01-30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63B6-69E3-46E5-83DF-BF4CF1EA910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0C6A61C-195E-4EC0-A526-CA40C79472EA}" type="datetimeFigureOut">
              <a:rPr lang="pl-PL" smtClean="0"/>
              <a:t>2017-01-30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82663B6-69E3-46E5-83DF-BF4CF1EA9101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62000" y="620688"/>
            <a:ext cx="7543800" cy="3312368"/>
          </a:xfrm>
        </p:spPr>
        <p:txBody>
          <a:bodyPr/>
          <a:lstStyle/>
          <a:p>
            <a:pPr algn="ctr"/>
            <a:r>
              <a:rPr lang="pl-PL" sz="6600" dirty="0" smtClean="0"/>
              <a:t>XIX </a:t>
            </a:r>
            <a:r>
              <a:rPr lang="pl-PL" sz="6600" dirty="0" smtClean="0"/>
              <a:t>Ranking Szkół Ponadgimnazjalnych </a:t>
            </a:r>
            <a:br>
              <a:rPr lang="pl-PL" sz="6600" dirty="0" smtClean="0"/>
            </a:br>
            <a:r>
              <a:rPr lang="pl-PL" sz="6600" dirty="0" smtClean="0"/>
              <a:t>  </a:t>
            </a:r>
            <a:r>
              <a:rPr lang="pl-PL" sz="4800" dirty="0" smtClean="0"/>
              <a:t>Perspektywy </a:t>
            </a:r>
            <a:r>
              <a:rPr lang="pl-PL" sz="4800" dirty="0" smtClean="0"/>
              <a:t>2017 </a:t>
            </a:r>
            <a:endParaRPr lang="pl-PL" sz="4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180528" y="6858000"/>
            <a:ext cx="3168352" cy="45719"/>
          </a:xfrm>
        </p:spPr>
        <p:txBody>
          <a:bodyPr>
            <a:normAutofit fontScale="25000" lnSpcReduction="20000"/>
          </a:bodyPr>
          <a:lstStyle/>
          <a:p>
            <a:pPr algn="ctr"/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62885"/>
            <a:ext cx="2736304" cy="30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08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12 miejsce w kraju</a:t>
            </a:r>
            <a:br>
              <a:rPr lang="pl-PL" sz="3600" dirty="0" smtClean="0"/>
            </a:br>
            <a:r>
              <a:rPr lang="pl-PL" sz="3600" dirty="0" smtClean="0"/>
              <a:t>11 w rankingu maturalnym</a:t>
            </a:r>
            <a:br>
              <a:rPr lang="pl-PL" sz="3600" dirty="0" smtClean="0"/>
            </a:br>
            <a:endParaRPr lang="pl-PL" sz="3600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899592" y="116632"/>
            <a:ext cx="740620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AD0101"/>
              </a:buClr>
            </a:pPr>
            <a:r>
              <a:rPr lang="pl-PL" sz="3600" dirty="0">
                <a:solidFill>
                  <a:srgbClr val="303030"/>
                </a:solidFill>
                <a:latin typeface="Impact"/>
              </a:rPr>
              <a:t>Publiczne Technikum nr 5 </a:t>
            </a:r>
            <a:endParaRPr lang="pl-PL" sz="3600" dirty="0" smtClean="0">
              <a:solidFill>
                <a:srgbClr val="303030"/>
              </a:solidFill>
              <a:latin typeface="Impact"/>
            </a:endParaRPr>
          </a:p>
          <a:p>
            <a:pPr lvl="0">
              <a:spcBef>
                <a:spcPct val="20000"/>
              </a:spcBef>
              <a:buClr>
                <a:srgbClr val="AD0101"/>
              </a:buClr>
            </a:pPr>
            <a:r>
              <a:rPr lang="pl-PL" sz="3600" dirty="0" smtClean="0">
                <a:solidFill>
                  <a:srgbClr val="303030"/>
                </a:solidFill>
                <a:latin typeface="Impact"/>
              </a:rPr>
              <a:t>w Zespole Szkół Elektrycznych  </a:t>
            </a:r>
          </a:p>
          <a:p>
            <a:pPr lvl="0">
              <a:spcBef>
                <a:spcPct val="20000"/>
              </a:spcBef>
              <a:buClr>
                <a:srgbClr val="AD0101"/>
              </a:buClr>
            </a:pPr>
            <a:r>
              <a:rPr lang="pl-PL" sz="3600" dirty="0" smtClean="0">
                <a:solidFill>
                  <a:srgbClr val="303030"/>
                </a:solidFill>
                <a:latin typeface="Impact"/>
              </a:rPr>
              <a:t>im. T. Kościuszki w Opolu </a:t>
            </a:r>
          </a:p>
          <a:p>
            <a:pPr lvl="0">
              <a:spcBef>
                <a:spcPct val="20000"/>
              </a:spcBef>
              <a:buClr>
                <a:srgbClr val="AD0101"/>
              </a:buClr>
            </a:pPr>
            <a:r>
              <a:rPr lang="pl-PL" sz="3600" dirty="0" smtClean="0">
                <a:solidFill>
                  <a:srgbClr val="303030"/>
                </a:solidFill>
                <a:latin typeface="Impact"/>
              </a:rPr>
              <a:t>Dyr. Dariusz Dobrowolski </a:t>
            </a:r>
            <a:endParaRPr lang="pl-PL" sz="3600" dirty="0">
              <a:solidFill>
                <a:srgbClr val="303030"/>
              </a:solidFill>
              <a:latin typeface="Impact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25695"/>
            <a:ext cx="6156176" cy="209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04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64088" y="5821596"/>
            <a:ext cx="2255912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93540"/>
            <a:ext cx="3923928" cy="220721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924944"/>
            <a:ext cx="7694240" cy="2028056"/>
          </a:xfrm>
        </p:spPr>
        <p:txBody>
          <a:bodyPr>
            <a:normAutofit/>
          </a:bodyPr>
          <a:lstStyle/>
          <a:p>
            <a:r>
              <a:rPr lang="pl-PL" sz="3600" dirty="0" smtClean="0"/>
              <a:t>13 miejsce w kraju</a:t>
            </a:r>
            <a:br>
              <a:rPr lang="pl-PL" sz="3600" dirty="0" smtClean="0"/>
            </a:br>
            <a:r>
              <a:rPr lang="pl-PL" sz="3600" dirty="0" smtClean="0"/>
              <a:t>100 w rankingu maturalnym</a:t>
            </a:r>
            <a:endParaRPr lang="pl-PL" sz="3600" dirty="0"/>
          </a:p>
        </p:txBody>
      </p:sp>
      <p:sp>
        <p:nvSpPr>
          <p:cNvPr id="4" name="Prostokąt 3"/>
          <p:cNvSpPr/>
          <p:nvPr/>
        </p:nvSpPr>
        <p:spPr>
          <a:xfrm>
            <a:off x="971600" y="188640"/>
            <a:ext cx="7128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rgbClr val="303030"/>
                </a:solidFill>
                <a:latin typeface="Impact"/>
              </a:rPr>
              <a:t>Publiczne Technikum nr 1 </a:t>
            </a:r>
            <a:endParaRPr lang="pl-PL" sz="3200" dirty="0" smtClean="0">
              <a:solidFill>
                <a:srgbClr val="303030"/>
              </a:solidFill>
              <a:latin typeface="Impact"/>
            </a:endParaRPr>
          </a:p>
          <a:p>
            <a:r>
              <a:rPr lang="pl-PL" sz="3200" dirty="0" smtClean="0">
                <a:solidFill>
                  <a:srgbClr val="303030"/>
                </a:solidFill>
                <a:latin typeface="Impact"/>
              </a:rPr>
              <a:t>w Zespole Szkół Technicznych i Ogólnokształcących </a:t>
            </a:r>
          </a:p>
          <a:p>
            <a:r>
              <a:rPr lang="pl-PL" sz="3200" dirty="0" smtClean="0">
                <a:solidFill>
                  <a:srgbClr val="303030"/>
                </a:solidFill>
                <a:latin typeface="Impact"/>
              </a:rPr>
              <a:t>im. </a:t>
            </a:r>
            <a:r>
              <a:rPr lang="pl-PL" sz="3200" dirty="0">
                <a:solidFill>
                  <a:srgbClr val="303030"/>
                </a:solidFill>
                <a:latin typeface="Impact"/>
              </a:rPr>
              <a:t>K</a:t>
            </a:r>
            <a:r>
              <a:rPr lang="pl-PL" sz="3200" dirty="0" smtClean="0">
                <a:solidFill>
                  <a:srgbClr val="303030"/>
                </a:solidFill>
                <a:latin typeface="Impact"/>
              </a:rPr>
              <a:t>. Gzowskiego w Opolu  </a:t>
            </a:r>
          </a:p>
          <a:p>
            <a:r>
              <a:rPr lang="pl-PL" sz="3200" dirty="0" smtClean="0">
                <a:solidFill>
                  <a:srgbClr val="303030"/>
                </a:solidFill>
                <a:latin typeface="Impact"/>
              </a:rPr>
              <a:t>Dyr. Zdzisław </a:t>
            </a:r>
            <a:r>
              <a:rPr lang="pl-PL" sz="3200" dirty="0" err="1" smtClean="0">
                <a:solidFill>
                  <a:srgbClr val="303030"/>
                </a:solidFill>
                <a:latin typeface="Impact"/>
              </a:rPr>
              <a:t>Ślemp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2749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580112" y="5661248"/>
            <a:ext cx="2039888" cy="206152"/>
          </a:xfrm>
        </p:spPr>
        <p:txBody>
          <a:bodyPr>
            <a:normAutofit fontScale="32500" lnSpcReduction="20000"/>
          </a:bodyPr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84984"/>
            <a:ext cx="4361160" cy="291060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2000" y="2924944"/>
            <a:ext cx="7543800" cy="2028056"/>
          </a:xfrm>
        </p:spPr>
        <p:txBody>
          <a:bodyPr>
            <a:normAutofit/>
          </a:bodyPr>
          <a:lstStyle/>
          <a:p>
            <a:r>
              <a:rPr lang="pl-PL" sz="3600" dirty="0" smtClean="0"/>
              <a:t>33 miejsce w kraju</a:t>
            </a:r>
            <a:br>
              <a:rPr lang="pl-PL" sz="3600" dirty="0" smtClean="0"/>
            </a:br>
            <a:r>
              <a:rPr lang="pl-PL" sz="3600" dirty="0" smtClean="0"/>
              <a:t>70 w rankingu</a:t>
            </a:r>
            <a:br>
              <a:rPr lang="pl-PL" sz="3600" dirty="0" smtClean="0"/>
            </a:br>
            <a:r>
              <a:rPr lang="pl-PL" sz="3600" dirty="0" smtClean="0"/>
              <a:t> maturalnym </a:t>
            </a:r>
            <a:endParaRPr lang="pl-PL" sz="3600" dirty="0"/>
          </a:p>
        </p:txBody>
      </p:sp>
      <p:sp>
        <p:nvSpPr>
          <p:cNvPr id="4" name="Prostokąt 3"/>
          <p:cNvSpPr/>
          <p:nvPr/>
        </p:nvSpPr>
        <p:spPr>
          <a:xfrm>
            <a:off x="899592" y="116632"/>
            <a:ext cx="59584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rgbClr val="303030"/>
                </a:solidFill>
                <a:latin typeface="Impact"/>
              </a:rPr>
              <a:t>Publiczne Technikum nr 3 </a:t>
            </a:r>
            <a:endParaRPr lang="pl-PL" sz="3200" dirty="0" smtClean="0">
              <a:solidFill>
                <a:srgbClr val="303030"/>
              </a:solidFill>
              <a:latin typeface="Impact"/>
            </a:endParaRPr>
          </a:p>
          <a:p>
            <a:r>
              <a:rPr lang="pl-PL" sz="3200" dirty="0" smtClean="0">
                <a:solidFill>
                  <a:srgbClr val="303030"/>
                </a:solidFill>
                <a:latin typeface="Impact"/>
              </a:rPr>
              <a:t>w Zespole Szkół Ekonomicznych</a:t>
            </a:r>
          </a:p>
          <a:p>
            <a:r>
              <a:rPr lang="pl-PL" sz="3200" dirty="0" smtClean="0">
                <a:solidFill>
                  <a:srgbClr val="303030"/>
                </a:solidFill>
                <a:latin typeface="Impact"/>
              </a:rPr>
              <a:t>Im. Gen. S. Roweckiego – „Grota” </a:t>
            </a:r>
          </a:p>
          <a:p>
            <a:r>
              <a:rPr lang="pl-PL" sz="3200" dirty="0" smtClean="0">
                <a:solidFill>
                  <a:srgbClr val="303030"/>
                </a:solidFill>
                <a:latin typeface="Impact"/>
              </a:rPr>
              <a:t>w Opolu  </a:t>
            </a:r>
          </a:p>
          <a:p>
            <a:r>
              <a:rPr lang="pl-PL" sz="3200" dirty="0" smtClean="0">
                <a:solidFill>
                  <a:srgbClr val="303030"/>
                </a:solidFill>
                <a:latin typeface="Impact"/>
              </a:rPr>
              <a:t>Dyr. Ewa Nowak - </a:t>
            </a:r>
            <a:r>
              <a:rPr lang="pl-PL" sz="3200" dirty="0" err="1" smtClean="0">
                <a:solidFill>
                  <a:srgbClr val="303030"/>
                </a:solidFill>
                <a:latin typeface="Impact"/>
              </a:rPr>
              <a:t>Kübler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1591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49774"/>
            <a:ext cx="41878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4191"/>
            <a:ext cx="3172073" cy="27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5" y="5307516"/>
            <a:ext cx="7076255" cy="86468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Ranking </a:t>
            </a:r>
            <a:r>
              <a:rPr lang="pl-PL" dirty="0" smtClean="0"/>
              <a:t>2017 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692697"/>
            <a:ext cx="4320480" cy="212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1542">
            <a:off x="5868144" y="4437112"/>
            <a:ext cx="2876922" cy="180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3069">
            <a:off x="5364088" y="83080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36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085086" cy="427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Dziękujemy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518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62000" y="0"/>
            <a:ext cx="7543800" cy="317155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prezydent miasta </a:t>
            </a:r>
            <a:r>
              <a:rPr lang="pl-PL" dirty="0" err="1"/>
              <a:t>opola</a:t>
            </a:r>
            <a:r>
              <a:rPr lang="pl-PL" dirty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wydział oświaty UM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762000" y="3645024"/>
            <a:ext cx="7410400" cy="2222376"/>
          </a:xfrm>
        </p:spPr>
        <p:txBody>
          <a:bodyPr>
            <a:norm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ajlepsze licea i technika OPOLA</a:t>
            </a:r>
          </a:p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według wyników matur, </a:t>
            </a:r>
          </a:p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egzaminów zawodowych </a:t>
            </a:r>
          </a:p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oraz sukcesów uczniów w olimpiadach przedmiotowych 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564476"/>
              </p:ext>
            </p:extLst>
          </p:nvPr>
        </p:nvGraphicFramePr>
        <p:xfrm>
          <a:off x="6804248" y="3284984"/>
          <a:ext cx="1908155" cy="2695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Acrobat Document" r:id="rId3" imgW="5676857" imgH="8019997" progId="AcroExch.Document.7">
                  <p:embed/>
                </p:oleObj>
              </mc:Choice>
              <mc:Fallback>
                <p:oleObj name="Acrobat Document" r:id="rId3" imgW="5676857" imgH="801999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04248" y="3284984"/>
                        <a:ext cx="1908155" cy="2695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1311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62000" y="4221088"/>
            <a:ext cx="8058472" cy="2520280"/>
          </a:xfrm>
        </p:spPr>
        <p:txBody>
          <a:bodyPr>
            <a:noAutofit/>
          </a:bodyPr>
          <a:lstStyle/>
          <a:p>
            <a:pPr algn="ctr"/>
            <a:r>
              <a:rPr lang="pl-PL" sz="1800" dirty="0" smtClean="0"/>
              <a:t>Uroczystość wręczenia dyplomów najlepszym szkołom, Warszawa </a:t>
            </a:r>
            <a:r>
              <a:rPr lang="pl-PL" sz="1800" dirty="0" smtClean="0"/>
              <a:t>10.01.2017. </a:t>
            </a:r>
            <a:r>
              <a:rPr lang="pl-PL" sz="1800" dirty="0" smtClean="0"/>
              <a:t>– delegacja opolska– </a:t>
            </a:r>
            <a:r>
              <a:rPr lang="pl-PL" sz="1800" dirty="0"/>
              <a:t>III LO w Opolu wśród liceów </a:t>
            </a:r>
            <a:r>
              <a:rPr lang="pl-PL" sz="1800" dirty="0" smtClean="0"/>
              <a:t> </a:t>
            </a:r>
            <a:r>
              <a:rPr lang="pl-PL" sz="1800" dirty="0"/>
              <a:t>( dyr. Joanna </a:t>
            </a:r>
            <a:r>
              <a:rPr lang="pl-PL" sz="1800" dirty="0" err="1"/>
              <a:t>Raźniewska</a:t>
            </a:r>
            <a:r>
              <a:rPr lang="pl-PL" sz="1800" dirty="0"/>
              <a:t> ) </a:t>
            </a:r>
            <a:br>
              <a:rPr lang="pl-PL" sz="1800" dirty="0"/>
            </a:br>
            <a:r>
              <a:rPr lang="pl-PL" sz="1800" dirty="0"/>
              <a:t>oraz V Technikum w Zespole Szkół Elektrycznych w Opolu ( dyr. Dariusz Dobrowolski) </a:t>
            </a:r>
            <a:br>
              <a:rPr lang="pl-PL" sz="1800" dirty="0"/>
            </a:br>
            <a:r>
              <a:rPr lang="pl-PL" sz="1800" dirty="0"/>
              <a:t>wraz z </a:t>
            </a:r>
            <a:r>
              <a:rPr lang="pl-PL" sz="1800" dirty="0" smtClean="0"/>
              <a:t>Dyrektorem </a:t>
            </a:r>
            <a:r>
              <a:rPr lang="pl-PL" sz="1800" dirty="0"/>
              <a:t>OKE we Wrocławiu </a:t>
            </a:r>
            <a:r>
              <a:rPr lang="pl-PL" sz="1800" dirty="0" smtClean="0"/>
              <a:t> P</a:t>
            </a:r>
            <a:r>
              <a:rPr lang="pl-PL" sz="1800" dirty="0"/>
              <a:t>.  Wojciechem Małeckim , jak również przewodniczącym Kapituły rankingu </a:t>
            </a:r>
            <a:r>
              <a:rPr lang="pl-PL" sz="1800" dirty="0" smtClean="0"/>
              <a:t>prof.dr.hab</a:t>
            </a:r>
            <a:r>
              <a:rPr lang="pl-PL" sz="1800" dirty="0"/>
              <a:t>. </a:t>
            </a:r>
            <a:r>
              <a:rPr lang="pl-PL" sz="1800" dirty="0" smtClean="0"/>
              <a:t>Janem </a:t>
            </a:r>
            <a:r>
              <a:rPr lang="pl-PL" sz="1800" dirty="0" err="1" smtClean="0"/>
              <a:t>Łaszczykiem</a:t>
            </a:r>
            <a:r>
              <a:rPr lang="pl-PL" sz="1800" dirty="0" smtClean="0"/>
              <a:t> oraz uczniami i absolwentami wyróżnionych szkół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>  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4888"/>
            <a:ext cx="5829300" cy="3886200"/>
          </a:xfrm>
        </p:spPr>
      </p:pic>
    </p:spTree>
    <p:extLst>
      <p:ext uri="{BB962C8B-B14F-4D97-AF65-F5344CB8AC3E}">
        <p14:creationId xmlns:p14="http://schemas.microsoft.com/office/powerpoint/2010/main" val="27835197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424936" cy="1087016"/>
          </a:xfrm>
        </p:spPr>
        <p:txBody>
          <a:bodyPr>
            <a:normAutofit/>
          </a:bodyPr>
          <a:lstStyle/>
          <a:p>
            <a:r>
              <a:rPr lang="pl-PL" sz="4400" dirty="0"/>
              <a:t>r</a:t>
            </a:r>
            <a:r>
              <a:rPr lang="pl-PL" sz="4400" dirty="0" smtClean="0"/>
              <a:t>anking liceów ogólnokształcących  </a:t>
            </a:r>
            <a:endParaRPr lang="pl-PL" sz="4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530934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99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988840"/>
            <a:ext cx="5976664" cy="4248472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600" dirty="0" smtClean="0"/>
              <a:t>Statystyka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- </a:t>
            </a:r>
            <a:r>
              <a:rPr lang="pl-PL" sz="3600" dirty="0" smtClean="0"/>
              <a:t>sklasyfikowano</a:t>
            </a:r>
            <a:r>
              <a:rPr lang="pl-PL" sz="3200" dirty="0" smtClean="0"/>
              <a:t> </a:t>
            </a:r>
            <a:r>
              <a:rPr lang="pl-PL" sz="3200" dirty="0" smtClean="0"/>
              <a:t>2220</a:t>
            </a:r>
            <a:r>
              <a:rPr lang="pl-PL" sz="3200" dirty="0" smtClean="0"/>
              <a:t> </a:t>
            </a:r>
            <a:r>
              <a:rPr lang="pl-PL" sz="3200" dirty="0" smtClean="0"/>
              <a:t>liceów </a:t>
            </a:r>
            <a:br>
              <a:rPr lang="pl-PL" sz="3200" dirty="0" smtClean="0"/>
            </a:br>
            <a:r>
              <a:rPr lang="pl-PL" sz="3200" dirty="0" smtClean="0"/>
              <a:t>- wśród 50 najlepszych liceów w Polsce znalazły się   2 opolskie „ogólniaki” – III LO im. M. Skłodowskiej – Curie na 23.miejscu oraz II LO im. M. Konopnickiej na 37.miejscu</a:t>
            </a:r>
            <a:endParaRPr lang="pl-PL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36712"/>
            <a:ext cx="3150493" cy="196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3382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478" y="4293096"/>
            <a:ext cx="3931472" cy="229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632848" cy="2880320"/>
          </a:xfrm>
        </p:spPr>
        <p:txBody>
          <a:bodyPr>
            <a:noAutofit/>
          </a:bodyPr>
          <a:lstStyle/>
          <a:p>
            <a:r>
              <a:rPr lang="pl-PL" sz="3600" dirty="0" smtClean="0"/>
              <a:t>Publiczne Liceum Ogólnokształcące </a:t>
            </a:r>
            <a:br>
              <a:rPr lang="pl-PL" sz="3600" dirty="0" smtClean="0"/>
            </a:br>
            <a:r>
              <a:rPr lang="pl-PL" sz="3600" dirty="0" smtClean="0"/>
              <a:t>nr III   z Oddziałami </a:t>
            </a:r>
            <a:r>
              <a:rPr lang="pl-PL" sz="3600" dirty="0"/>
              <a:t>D</a:t>
            </a:r>
            <a:r>
              <a:rPr lang="pl-PL" sz="3600" dirty="0" smtClean="0"/>
              <a:t>wujęzycznymi </a:t>
            </a:r>
            <a:br>
              <a:rPr lang="pl-PL" sz="3600" dirty="0" smtClean="0"/>
            </a:br>
            <a:r>
              <a:rPr lang="pl-PL" sz="3600" dirty="0" smtClean="0"/>
              <a:t>im. Marii Skłodowskiej – Curie </a:t>
            </a:r>
            <a:br>
              <a:rPr lang="pl-PL" sz="3600" dirty="0" smtClean="0"/>
            </a:br>
            <a:r>
              <a:rPr lang="pl-PL" sz="3600" dirty="0" smtClean="0"/>
              <a:t>w </a:t>
            </a:r>
            <a:r>
              <a:rPr lang="pl-PL" sz="3600" dirty="0"/>
              <a:t>O</a:t>
            </a:r>
            <a:r>
              <a:rPr lang="pl-PL" sz="3600" dirty="0" smtClean="0"/>
              <a:t>polu </a:t>
            </a:r>
            <a:br>
              <a:rPr lang="pl-PL" sz="3600" dirty="0" smtClean="0"/>
            </a:br>
            <a:r>
              <a:rPr lang="pl-PL" sz="3600" dirty="0" smtClean="0"/>
              <a:t>dyr. Joanna R a ź n i e w s k a </a:t>
            </a:r>
            <a:endParaRPr lang="pl-PL" sz="3600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762000" y="3356992"/>
            <a:ext cx="6858000" cy="2358008"/>
          </a:xfrm>
        </p:spPr>
        <p:txBody>
          <a:bodyPr/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I miejsce w Województwie Opolskim</a:t>
            </a: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w kraju</a:t>
            </a: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24 w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rankingu maturalnym </a:t>
            </a: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w rankingu olimpijskim 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488" y="1700808"/>
            <a:ext cx="886197" cy="106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731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62000" y="332656"/>
            <a:ext cx="7543800" cy="2644626"/>
          </a:xfrm>
        </p:spPr>
        <p:txBody>
          <a:bodyPr>
            <a:noAutofit/>
          </a:bodyPr>
          <a:lstStyle/>
          <a:p>
            <a:r>
              <a:rPr lang="pl-PL" sz="3600" dirty="0"/>
              <a:t>Publiczne </a:t>
            </a:r>
            <a:r>
              <a:rPr lang="pl-PL" sz="3600" dirty="0" smtClean="0"/>
              <a:t>Liceum </a:t>
            </a:r>
            <a:r>
              <a:rPr lang="pl-PL" sz="3600" dirty="0"/>
              <a:t>Ogólnokształcące nr </a:t>
            </a:r>
            <a:r>
              <a:rPr lang="pl-PL" sz="3600" dirty="0" smtClean="0"/>
              <a:t>II   z </a:t>
            </a:r>
            <a:r>
              <a:rPr lang="pl-PL" sz="3600" dirty="0"/>
              <a:t>Oddziałami Dwujęzycznymi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im</a:t>
            </a:r>
            <a:r>
              <a:rPr lang="pl-PL" sz="3600" dirty="0"/>
              <a:t>. Marii </a:t>
            </a:r>
            <a:r>
              <a:rPr lang="pl-PL" sz="3600" dirty="0" smtClean="0"/>
              <a:t>konopnickiej w </a:t>
            </a:r>
            <a:r>
              <a:rPr lang="pl-PL" sz="3600" dirty="0"/>
              <a:t>Opolu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dyr. Aleksander   I s z c z u k</a:t>
            </a:r>
            <a:endParaRPr lang="pl-PL" sz="36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762000" y="3501008"/>
            <a:ext cx="6858000" cy="2366392"/>
          </a:xfrm>
        </p:spPr>
        <p:txBody>
          <a:bodyPr>
            <a:norm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II 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miejsce w Województwie Opolskim</a:t>
            </a: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37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kraju</a:t>
            </a: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51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rankingu maturalnym </a:t>
            </a: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 rankingu olimpijskim </a:t>
            </a:r>
          </a:p>
          <a:p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16832"/>
            <a:ext cx="890587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00" y="5517232"/>
            <a:ext cx="450210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12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Kryteria rankingu techników </a:t>
            </a:r>
            <a:endParaRPr lang="pl-PL" dirty="0"/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581559"/>
              </p:ext>
            </p:extLst>
          </p:nvPr>
        </p:nvGraphicFramePr>
        <p:xfrm>
          <a:off x="611560" y="980728"/>
          <a:ext cx="835292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589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03648" y="5805264"/>
            <a:ext cx="6140152" cy="36693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Statystyka - technika </a:t>
            </a:r>
            <a:endParaRPr lang="pl-PL" dirty="0"/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r="5711"/>
          <a:stretch>
            <a:fillRect/>
          </a:stretch>
        </p:blipFill>
        <p:spPr>
          <a:xfrm>
            <a:off x="3923928" y="457201"/>
            <a:ext cx="4397112" cy="1687780"/>
          </a:xfrm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179512" y="2164452"/>
            <a:ext cx="8712968" cy="3280771"/>
          </a:xfrm>
        </p:spPr>
        <p:txBody>
          <a:bodyPr>
            <a:normAutofit/>
          </a:bodyPr>
          <a:lstStyle/>
          <a:p>
            <a:r>
              <a:rPr lang="pl-PL" sz="3200" dirty="0" smtClean="0">
                <a:latin typeface="+mj-lt"/>
              </a:rPr>
              <a:t>Sklasyfikowano 1787 techników z całej Polski – opolskie szkoły wśród najlepszych to:</a:t>
            </a:r>
          </a:p>
          <a:p>
            <a:r>
              <a:rPr lang="pl-PL" sz="3200" dirty="0" smtClean="0">
                <a:latin typeface="+mj-lt"/>
              </a:rPr>
              <a:t>Publiczne Technikum nr 5 w </a:t>
            </a:r>
            <a:r>
              <a:rPr lang="pl-PL" sz="3200" dirty="0" err="1" smtClean="0">
                <a:latin typeface="+mj-lt"/>
              </a:rPr>
              <a:t>ZSElektrycznych</a:t>
            </a:r>
            <a:r>
              <a:rPr lang="pl-PL" sz="3200" dirty="0" smtClean="0">
                <a:latin typeface="+mj-lt"/>
              </a:rPr>
              <a:t> – 12.</a:t>
            </a:r>
          </a:p>
          <a:p>
            <a:r>
              <a:rPr lang="pl-PL" sz="3200" dirty="0" smtClean="0">
                <a:latin typeface="+mj-lt"/>
              </a:rPr>
              <a:t>Publiczne Technikum nr 1 w </a:t>
            </a:r>
            <a:r>
              <a:rPr lang="pl-PL" sz="3200" dirty="0" err="1" smtClean="0">
                <a:latin typeface="+mj-lt"/>
              </a:rPr>
              <a:t>ZSTiO</a:t>
            </a:r>
            <a:r>
              <a:rPr lang="pl-PL" sz="3200" dirty="0" smtClean="0">
                <a:latin typeface="+mj-lt"/>
              </a:rPr>
              <a:t> – 13.</a:t>
            </a:r>
          </a:p>
          <a:p>
            <a:r>
              <a:rPr lang="pl-PL" sz="3200" dirty="0" smtClean="0">
                <a:latin typeface="+mj-lt"/>
              </a:rPr>
              <a:t>Publiczne Technikum nr 3 w </a:t>
            </a:r>
            <a:r>
              <a:rPr lang="pl-PL" sz="3200" dirty="0" err="1" smtClean="0">
                <a:latin typeface="+mj-lt"/>
              </a:rPr>
              <a:t>ZSEkonomicznych</a:t>
            </a:r>
            <a:r>
              <a:rPr lang="pl-PL" sz="3200" dirty="0" smtClean="0">
                <a:latin typeface="+mj-lt"/>
              </a:rPr>
              <a:t> – 33.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3200" dirty="0">
              <a:latin typeface="+mj-lt"/>
            </a:endParaRPr>
          </a:p>
        </p:txBody>
      </p:sp>
      <p:sp>
        <p:nvSpPr>
          <p:cNvPr id="7" name="Symbol zastępczy obrazu 4"/>
          <p:cNvSpPr txBox="1">
            <a:spLocks/>
          </p:cNvSpPr>
          <p:nvPr/>
        </p:nvSpPr>
        <p:spPr>
          <a:xfrm>
            <a:off x="3923928" y="476672"/>
            <a:ext cx="4393776" cy="1296144"/>
          </a:xfrm>
          <a:prstGeom prst="rect">
            <a:avLst/>
          </a:prstGeom>
          <a:ln w="6350">
            <a:solidFill>
              <a:schemeClr val="tx2"/>
            </a:solidFill>
          </a:ln>
        </p:spPr>
      </p:sp>
    </p:spTree>
    <p:extLst>
      <p:ext uri="{BB962C8B-B14F-4D97-AF65-F5344CB8AC3E}">
        <p14:creationId xmlns:p14="http://schemas.microsoft.com/office/powerpoint/2010/main" val="596116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1647</TotalTime>
  <Words>225</Words>
  <Application>Microsoft Office PowerPoint</Application>
  <PresentationFormat>Pokaz na ekranie (4:3)</PresentationFormat>
  <Paragraphs>44</Paragraphs>
  <Slides>14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Impact</vt:lpstr>
      <vt:lpstr>Times New Roman</vt:lpstr>
      <vt:lpstr>NewsPrint</vt:lpstr>
      <vt:lpstr>Acrobat Document</vt:lpstr>
      <vt:lpstr>XIX Ranking Szkół Ponadgimnazjalnych    Perspektywy 2017 </vt:lpstr>
      <vt:lpstr> prezydent miasta opola  wydział oświaty UM  </vt:lpstr>
      <vt:lpstr>Uroczystość wręczenia dyplomów najlepszym szkołom, Warszawa 10.01.2017. – delegacja opolska– III LO w Opolu wśród liceów  ( dyr. Joanna Raźniewska )  oraz V Technikum w Zespole Szkół Elektrycznych w Opolu ( dyr. Dariusz Dobrowolski)  wraz z Dyrektorem OKE we Wrocławiu  P.  Wojciechem Małeckim , jak również przewodniczącym Kapituły rankingu prof.dr.hab. Janem Łaszczykiem oraz uczniami i absolwentami wyróżnionych szkół   </vt:lpstr>
      <vt:lpstr>ranking liceów ogólnokształcących  </vt:lpstr>
      <vt:lpstr>Statystyka - sklasyfikowano 2220 liceów  - wśród 50 najlepszych liceów w Polsce znalazły się   2 opolskie „ogólniaki” – III LO im. M. Skłodowskiej – Curie na 23.miejscu oraz II LO im. M. Konopnickiej na 37.miejscu</vt:lpstr>
      <vt:lpstr>Publiczne Liceum Ogólnokształcące  nr III   z Oddziałami Dwujęzycznymi  im. Marii Skłodowskiej – Curie  w Opolu  dyr. Joanna R a ź n i e w s k a </vt:lpstr>
      <vt:lpstr>Publiczne Liceum Ogólnokształcące nr II   z Oddziałami Dwujęzycznymi  im. Marii konopnickiej w Opolu  dyr. Aleksander   I s z c z u k</vt:lpstr>
      <vt:lpstr>Kryteria rankingu techników </vt:lpstr>
      <vt:lpstr>Statystyka - technika </vt:lpstr>
      <vt:lpstr>12 miejsce w kraju 11 w rankingu maturalnym </vt:lpstr>
      <vt:lpstr>13 miejsce w kraju 100 w rankingu maturalnym</vt:lpstr>
      <vt:lpstr>33 miejsce w kraju 70 w rankingu  maturalnym </vt:lpstr>
      <vt:lpstr>Ranking 2017 </vt:lpstr>
      <vt:lpstr>Dziękujemy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XVII Ranking Szkół Ponadgimnazjalnych    perspektywy 2015</dc:title>
  <dc:creator>Joanna Raźniewska</dc:creator>
  <cp:lastModifiedBy>Joanna Raźniewska</cp:lastModifiedBy>
  <cp:revision>98</cp:revision>
  <dcterms:created xsi:type="dcterms:W3CDTF">2015-01-26T20:30:33Z</dcterms:created>
  <dcterms:modified xsi:type="dcterms:W3CDTF">2017-01-30T21:20:59Z</dcterms:modified>
</cp:coreProperties>
</file>